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0058400" cy="155448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Schwarz" initials="M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4D"/>
    <a:srgbClr val="FF0000"/>
    <a:srgbClr val="FFFFCC"/>
    <a:srgbClr val="2D81A3"/>
    <a:srgbClr val="993366"/>
    <a:srgbClr val="996633"/>
    <a:srgbClr val="CC3300"/>
    <a:srgbClr val="DCE5EE"/>
    <a:srgbClr val="134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3" autoAdjust="0"/>
    <p:restoredTop sz="94691" autoAdjust="0"/>
  </p:normalViewPr>
  <p:slideViewPr>
    <p:cSldViewPr>
      <p:cViewPr>
        <p:scale>
          <a:sx n="80" d="100"/>
          <a:sy n="80" d="100"/>
        </p:scale>
        <p:origin x="-208" y="5484"/>
      </p:cViewPr>
      <p:guideLst>
        <p:guide orient="horz" pos="7296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7" tIns="46553" rIns="93107" bIns="46553" numCol="1" anchor="t" anchorCtr="0" compatLnSpc="1">
            <a:prstTxWarp prst="textNoShape">
              <a:avLst/>
            </a:prstTxWarp>
          </a:bodyPr>
          <a:lstStyle>
            <a:lvl1pPr defTabSz="931887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7" tIns="46553" rIns="93107" bIns="46553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7" tIns="46553" rIns="93107" bIns="46553" numCol="1" anchor="b" anchorCtr="0" compatLnSpc="1">
            <a:prstTxWarp prst="textNoShape">
              <a:avLst/>
            </a:prstTxWarp>
          </a:bodyPr>
          <a:lstStyle>
            <a:lvl1pPr defTabSz="931887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7" tIns="46553" rIns="93107" bIns="46553" numCol="1" anchor="b" anchorCtr="0" compatLnSpc="1">
            <a:prstTxWarp prst="textNoShape">
              <a:avLst/>
            </a:prstTxWarp>
          </a:bodyPr>
          <a:lstStyle>
            <a:lvl1pPr algn="r" defTabSz="931887">
              <a:defRPr sz="1200"/>
            </a:lvl1pPr>
          </a:lstStyle>
          <a:p>
            <a:pPr>
              <a:defRPr/>
            </a:pPr>
            <a:fld id="{1B348E3E-1517-4D2B-9011-BB91672A4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85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7" tIns="46900" rIns="93797" bIns="46900" numCol="1" anchor="t" anchorCtr="0" compatLnSpc="1">
            <a:prstTxWarp prst="textNoShape">
              <a:avLst/>
            </a:prstTxWarp>
          </a:bodyPr>
          <a:lstStyle>
            <a:lvl1pPr defTabSz="938008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7" tIns="46900" rIns="93797" bIns="46900" numCol="1" anchor="t" anchorCtr="0" compatLnSpc="1">
            <a:prstTxWarp prst="textNoShape">
              <a:avLst/>
            </a:prstTxWarp>
          </a:bodyPr>
          <a:lstStyle>
            <a:lvl1pPr algn="r" defTabSz="938008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250" y="698500"/>
            <a:ext cx="2254250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4561"/>
            <a:ext cx="5607711" cy="418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7" tIns="46900" rIns="93797" bIns="46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7" tIns="46900" rIns="93797" bIns="46900" numCol="1" anchor="b" anchorCtr="0" compatLnSpc="1">
            <a:prstTxWarp prst="textNoShape">
              <a:avLst/>
            </a:prstTxWarp>
          </a:bodyPr>
          <a:lstStyle>
            <a:lvl1pPr defTabSz="938008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7" tIns="46900" rIns="93797" bIns="46900" numCol="1" anchor="b" anchorCtr="0" compatLnSpc="1">
            <a:prstTxWarp prst="textNoShape">
              <a:avLst/>
            </a:prstTxWarp>
          </a:bodyPr>
          <a:lstStyle>
            <a:lvl1pPr algn="r" defTabSz="938008">
              <a:defRPr sz="1200"/>
            </a:lvl1pPr>
          </a:lstStyle>
          <a:p>
            <a:pPr>
              <a:defRPr/>
            </a:pPr>
            <a:fld id="{20395733-9330-4F8D-8EEC-66EEEF61D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266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E628C8-C7C6-4C1A-800B-EA35442ABDED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4829175"/>
            <a:ext cx="8550275" cy="333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8809038"/>
            <a:ext cx="7042150" cy="3971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F02C-F628-4B4F-8343-5A5E7E5A2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E457-A8E3-4130-BBF8-183D3777C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63" y="1381125"/>
            <a:ext cx="2136775" cy="1243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3" y="1381125"/>
            <a:ext cx="6261100" cy="1243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46D3-FB05-4CC2-B4F1-7E18F1693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237E3-065B-4286-8DF4-9BF9C53B8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9988550"/>
            <a:ext cx="8548687" cy="3087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6588125"/>
            <a:ext cx="8548687" cy="3400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61B3-2C5C-4558-8AE4-A1494A8F7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4491038"/>
            <a:ext cx="4198937" cy="932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4491038"/>
            <a:ext cx="4198938" cy="932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AAA1-1D87-4B51-9C2F-92F7E36CC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622300"/>
            <a:ext cx="9051925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3479800"/>
            <a:ext cx="4443412" cy="1449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4929188"/>
            <a:ext cx="4443412" cy="895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3479800"/>
            <a:ext cx="4445000" cy="1449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4929188"/>
            <a:ext cx="4445000" cy="895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D98D-D06E-48AE-9979-A40A2C9B1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C08C-4274-4766-B386-717862987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A9586-F650-41FB-AA70-17E26AE24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619125"/>
            <a:ext cx="3308350" cy="26336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619125"/>
            <a:ext cx="5622925" cy="132667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3252788"/>
            <a:ext cx="3308350" cy="10633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272B-8861-44C3-A36A-A9243E92D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10880725"/>
            <a:ext cx="6035675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1389063"/>
            <a:ext cx="6035675" cy="93265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12166600"/>
            <a:ext cx="6035675" cy="1824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3DE0-6837-44CA-A9E9-803D96D10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1381125"/>
            <a:ext cx="8550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6273" tIns="73136" rIns="146273" bIns="731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4491038"/>
            <a:ext cx="8550275" cy="932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6273" tIns="73136" rIns="146273" bIns="73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14163675"/>
            <a:ext cx="20955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73" tIns="73136" rIns="146273" bIns="73136" numCol="1" anchor="t" anchorCtr="0" compatLnSpc="1">
            <a:prstTxWarp prst="textNoShape">
              <a:avLst/>
            </a:prstTxWarp>
          </a:bodyPr>
          <a:lstStyle>
            <a:lvl1pPr defTabSz="1463675">
              <a:defRPr sz="2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14163675"/>
            <a:ext cx="3184525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73" tIns="73136" rIns="146273" bIns="73136" numCol="1" anchor="t" anchorCtr="0" compatLnSpc="1">
            <a:prstTxWarp prst="textNoShape">
              <a:avLst/>
            </a:prstTxWarp>
          </a:bodyPr>
          <a:lstStyle>
            <a:lvl1pPr algn="ctr" defTabSz="1463675">
              <a:defRPr sz="2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14163675"/>
            <a:ext cx="20955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73" tIns="73136" rIns="146273" bIns="73136" numCol="1" anchor="t" anchorCtr="0" compatLnSpc="1">
            <a:prstTxWarp prst="textNoShape">
              <a:avLst/>
            </a:prstTxWarp>
          </a:bodyPr>
          <a:lstStyle>
            <a:lvl1pPr algn="r" defTabSz="1463675">
              <a:defRPr sz="2200"/>
            </a:lvl1pPr>
          </a:lstStyle>
          <a:p>
            <a:pPr>
              <a:defRPr/>
            </a:pPr>
            <a:fld id="{F85CD62D-0E80-401F-8466-284993F19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2pPr>
      <a:lvl3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3pPr>
      <a:lvl4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4pPr>
      <a:lvl5pPr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5pPr>
      <a:lvl6pPr marL="457200"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6pPr>
      <a:lvl7pPr marL="914400"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7pPr>
      <a:lvl8pPr marL="1371600"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8pPr>
      <a:lvl9pPr marL="1828800" algn="ctr" defTabSz="14636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Times New Roman" pitchFamily="18" charset="0"/>
        </a:defRPr>
      </a:lvl9pPr>
    </p:titleStyle>
    <p:bodyStyle>
      <a:lvl1pPr marL="549275" indent="-549275" algn="l" defTabSz="1463675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87450" indent="-455613" algn="l" defTabSz="1463675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2pPr>
      <a:lvl3pPr marL="1828800" indent="-365125" algn="l" defTabSz="1463675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60638" indent="-366713" algn="l" defTabSz="1463675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290888" indent="-365125" algn="l" defTabSz="1463675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3748088" indent="-365125" algn="l" defTabSz="1463675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205288" indent="-365125" algn="l" defTabSz="1463675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4662488" indent="-365125" algn="l" defTabSz="1463675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5119688" indent="-365125" algn="l" defTabSz="1463675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87"/>
          <p:cNvSpPr>
            <a:spLocks noChangeArrowheads="1"/>
          </p:cNvSpPr>
          <p:nvPr/>
        </p:nvSpPr>
        <p:spPr bwMode="auto">
          <a:xfrm>
            <a:off x="342900" y="517525"/>
            <a:ext cx="9334500" cy="1006475"/>
          </a:xfrm>
          <a:prstGeom prst="rect">
            <a:avLst/>
          </a:prstGeom>
          <a:solidFill>
            <a:srgbClr val="FFFFCC"/>
          </a:solidFill>
          <a:ln w="9525">
            <a:solidFill>
              <a:srgbClr val="1342B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31603" tIns="15801" rIns="31603" bIns="15801" anchor="ctr"/>
          <a:lstStyle/>
          <a:p>
            <a:pPr algn="ctr" defTabSz="315913"/>
            <a:endParaRPr lang="en-US" altLang="en-US" sz="800">
              <a:solidFill>
                <a:srgbClr val="2D81A3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04788" y="395288"/>
            <a:ext cx="9648825" cy="14681200"/>
          </a:xfrm>
          <a:prstGeom prst="rect">
            <a:avLst/>
          </a:prstGeom>
          <a:noFill/>
          <a:ln w="635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603" tIns="15801" rIns="31603" bIns="15801" anchor="ctr"/>
          <a:lstStyle>
            <a:lvl1pPr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en-US" altLang="en-US" sz="8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554038"/>
            <a:ext cx="92964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603" tIns="15801" rIns="31603" bIns="15801">
            <a:spAutoFit/>
          </a:bodyPr>
          <a:lstStyle>
            <a:lvl1pPr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7163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15913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74663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631825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89025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546225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003425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460625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Agricultural Plastics Program</a:t>
            </a:r>
          </a:p>
          <a:p>
            <a:pPr algn="ctr">
              <a:defRPr/>
            </a:pP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Management Practices</a:t>
            </a:r>
          </a:p>
        </p:txBody>
      </p:sp>
      <p:sp>
        <p:nvSpPr>
          <p:cNvPr id="2053" name="Rectangle 980"/>
          <p:cNvSpPr>
            <a:spLocks noChangeArrowheads="1"/>
          </p:cNvSpPr>
          <p:nvPr/>
        </p:nvSpPr>
        <p:spPr bwMode="auto">
          <a:xfrm>
            <a:off x="1752600" y="11975938"/>
            <a:ext cx="6400800" cy="2051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1603" tIns="15801" rIns="31603" bIns="15801">
            <a:spAutoFit/>
          </a:bodyPr>
          <a:lstStyle>
            <a:lvl1pPr defTabSz="920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3838" indent="-144463" defTabSz="920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0"/>
              </a:lnSpc>
              <a:spcBef>
                <a:spcPct val="50000"/>
              </a:spcBef>
              <a:spcAft>
                <a:spcPts val="238"/>
              </a:spcAft>
              <a:defRPr/>
            </a:pPr>
            <a:endParaRPr lang="en-US" altLang="en-US" sz="1300" b="1" dirty="0" smtClean="0">
              <a:solidFill>
                <a:srgbClr val="266D8A"/>
              </a:solidFill>
              <a:latin typeface="Arial" charset="0"/>
            </a:endParaRPr>
          </a:p>
          <a:p>
            <a:pPr>
              <a:spcBef>
                <a:spcPct val="20000"/>
              </a:spcBef>
              <a:spcAft>
                <a:spcPts val="200"/>
              </a:spcAft>
              <a:defRPr/>
            </a:pPr>
            <a:r>
              <a:rPr lang="en-US" altLang="en-US" sz="13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Additional Notes:</a:t>
            </a:r>
          </a:p>
          <a:p>
            <a:pPr lvl="2">
              <a:spcBef>
                <a:spcPct val="50000"/>
              </a:spcBef>
              <a:spcAft>
                <a:spcPts val="125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Symbol" pitchFamily="18" charset="2"/>
              </a:rPr>
              <a:t>¨ </a:t>
            </a:r>
            <a:r>
              <a:rPr lang="en-US" altLang="en-US" sz="1200" dirty="0">
                <a:latin typeface="Arial" charset="0"/>
              </a:rPr>
              <a:t>Grit and gravel are the enemy; stains and smears from feed or soil are fine.</a:t>
            </a:r>
          </a:p>
          <a:p>
            <a:pPr lvl="2">
              <a:spcBef>
                <a:spcPct val="50000"/>
              </a:spcBef>
              <a:spcAft>
                <a:spcPts val="125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Symbol" pitchFamily="18" charset="2"/>
              </a:rPr>
              <a:t>¨ </a:t>
            </a:r>
            <a:r>
              <a:rPr lang="en-US" altLang="en-US" sz="1200" dirty="0">
                <a:latin typeface="Arial" charset="0"/>
              </a:rPr>
              <a:t>Discard any significantly dirty plastic (or dry and brush dirt and feed off).</a:t>
            </a:r>
          </a:p>
          <a:p>
            <a:pPr lvl="2">
              <a:spcBef>
                <a:spcPct val="50000"/>
              </a:spcBef>
              <a:spcAft>
                <a:spcPts val="125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Symbol" pitchFamily="18" charset="2"/>
              </a:rPr>
              <a:t>¨ </a:t>
            </a:r>
            <a:r>
              <a:rPr lang="en-US" altLang="en-US" sz="1200" dirty="0" smtClean="0">
                <a:latin typeface="Arial" charset="0"/>
              </a:rPr>
              <a:t>Store </a:t>
            </a:r>
            <a:r>
              <a:rPr lang="en-US" altLang="en-US" sz="1200" dirty="0">
                <a:latin typeface="Arial" charset="0"/>
              </a:rPr>
              <a:t>the plastic under cover to keep it dry and </a:t>
            </a:r>
            <a:r>
              <a:rPr lang="en-US" altLang="en-US" sz="1200" dirty="0" smtClean="0">
                <a:latin typeface="Arial" charset="0"/>
              </a:rPr>
              <a:t>clean, </a:t>
            </a:r>
            <a:r>
              <a:rPr lang="en-US" altLang="en-US" sz="1200" dirty="0">
                <a:latin typeface="Arial" charset="0"/>
              </a:rPr>
              <a:t>especially during the winter.</a:t>
            </a:r>
          </a:p>
          <a:p>
            <a:pPr lvl="2">
              <a:spcBef>
                <a:spcPct val="50000"/>
              </a:spcBef>
              <a:spcAft>
                <a:spcPts val="125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Symbol" pitchFamily="18" charset="2"/>
              </a:rPr>
              <a:t>¨ </a:t>
            </a:r>
            <a:r>
              <a:rPr lang="en-US" altLang="en-US" sz="1200" dirty="0">
                <a:latin typeface="Arial" charset="0"/>
              </a:rPr>
              <a:t>If bundles of plastic are tied with twine, the twine needs to be removed prior to baling.</a:t>
            </a:r>
          </a:p>
          <a:p>
            <a:pPr lvl="2">
              <a:spcBef>
                <a:spcPct val="50000"/>
              </a:spcBef>
              <a:spcAft>
                <a:spcPts val="125"/>
              </a:spcAft>
              <a:buFont typeface="Symbol" pitchFamily="18" charset="2"/>
              <a:buChar char="¨"/>
              <a:defRPr/>
            </a:pPr>
            <a:r>
              <a:rPr lang="en-US" altLang="en-US" sz="1200" dirty="0">
                <a:latin typeface="Arial" charset="0"/>
              </a:rPr>
              <a:t>Bunker </a:t>
            </a:r>
            <a:r>
              <a:rPr lang="en-US" altLang="en-US" sz="1200" dirty="0" smtClean="0">
                <a:latin typeface="Arial" charset="0"/>
              </a:rPr>
              <a:t>covers </a:t>
            </a:r>
            <a:r>
              <a:rPr lang="en-US" altLang="en-US" sz="1200" dirty="0">
                <a:latin typeface="Arial" charset="0"/>
              </a:rPr>
              <a:t>with </a:t>
            </a:r>
            <a:r>
              <a:rPr lang="en-US" altLang="en-US" sz="1200" dirty="0" smtClean="0">
                <a:latin typeface="Arial" charset="0"/>
              </a:rPr>
              <a:t>reinforcement should be </a:t>
            </a:r>
            <a:r>
              <a:rPr lang="en-US" altLang="en-US" sz="1200" dirty="0">
                <a:latin typeface="Arial" charset="0"/>
              </a:rPr>
              <a:t>baled by itself </a:t>
            </a:r>
            <a:r>
              <a:rPr lang="en-US" altLang="en-US" sz="1200" dirty="0" smtClean="0">
                <a:latin typeface="Arial" charset="0"/>
              </a:rPr>
              <a:t>as there are limited </a:t>
            </a:r>
            <a:r>
              <a:rPr lang="en-US" altLang="en-US" sz="1200" dirty="0">
                <a:latin typeface="Arial" charset="0"/>
              </a:rPr>
              <a:t>markets. </a:t>
            </a:r>
          </a:p>
          <a:p>
            <a:pPr lvl="2">
              <a:spcBef>
                <a:spcPct val="50000"/>
              </a:spcBef>
              <a:spcAft>
                <a:spcPts val="125"/>
              </a:spcAft>
              <a:buFont typeface="Symbol" pitchFamily="18" charset="2"/>
              <a:buChar char="¨"/>
              <a:defRPr/>
            </a:pPr>
            <a:r>
              <a:rPr lang="en-US" altLang="en-US" sz="1200" dirty="0">
                <a:latin typeface="Arial" charset="0"/>
              </a:rPr>
              <a:t>Bunker covers with separate oxygen limiting barriers </a:t>
            </a:r>
            <a:r>
              <a:rPr lang="en-US" altLang="en-US" sz="1200" dirty="0" smtClean="0">
                <a:latin typeface="Arial" charset="0"/>
              </a:rPr>
              <a:t>may </a:t>
            </a:r>
            <a:r>
              <a:rPr lang="en-US" altLang="en-US" sz="1200" dirty="0">
                <a:latin typeface="Arial" charset="0"/>
              </a:rPr>
              <a:t>be baled </a:t>
            </a:r>
            <a:r>
              <a:rPr lang="en-US" altLang="en-US" sz="1200" dirty="0" smtClean="0">
                <a:latin typeface="Arial" charset="0"/>
              </a:rPr>
              <a:t>together.</a:t>
            </a:r>
          </a:p>
        </p:txBody>
      </p:sp>
      <p:sp>
        <p:nvSpPr>
          <p:cNvPr id="3078" name="Text Box 1021"/>
          <p:cNvSpPr txBox="1">
            <a:spLocks noChangeArrowheads="1"/>
          </p:cNvSpPr>
          <p:nvPr/>
        </p:nvSpPr>
        <p:spPr bwMode="auto">
          <a:xfrm>
            <a:off x="547687" y="14242043"/>
            <a:ext cx="8924925" cy="7386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1100" dirty="0">
                <a:latin typeface="Arial" charset="0"/>
              </a:rPr>
              <a:t>Cornell Waste Management Institute </a:t>
            </a:r>
            <a:r>
              <a:rPr lang="en-US" altLang="en-US" sz="1100" dirty="0" smtClean="0">
                <a:latin typeface="Arial" charset="0"/>
                <a:sym typeface="Symbol" pitchFamily="18" charset="2"/>
              </a:rPr>
              <a:t> cw</a:t>
            </a:r>
            <a:r>
              <a:rPr lang="en-US" altLang="en-US" sz="1100" dirty="0" smtClean="0">
                <a:latin typeface="Arial" charset="0"/>
              </a:rPr>
              <a:t>mi.css.cornell.edu          </a:t>
            </a:r>
            <a:endParaRPr lang="en-US" altLang="en-US" sz="1100" dirty="0" smtClean="0">
              <a:latin typeface="Arial" charset="0"/>
            </a:endParaRPr>
          </a:p>
          <a:p>
            <a:pPr algn="ctr"/>
            <a:r>
              <a:rPr lang="en-US" altLang="en-US" sz="1100" dirty="0" smtClean="0">
                <a:latin typeface="Arial" charset="0"/>
              </a:rPr>
              <a:t>Recycling Agricultural </a:t>
            </a:r>
            <a:r>
              <a:rPr lang="en-US" altLang="en-US" sz="1100" dirty="0">
                <a:latin typeface="Arial" charset="0"/>
              </a:rPr>
              <a:t>Plastics Program </a:t>
            </a:r>
            <a:r>
              <a:rPr lang="en-US" altLang="en-US" sz="1100" dirty="0">
                <a:solidFill>
                  <a:srgbClr val="C00000"/>
                </a:solidFill>
                <a:latin typeface="Arial" charset="0"/>
              </a:rPr>
              <a:t>(RAPP) </a:t>
            </a:r>
            <a:r>
              <a:rPr lang="en-US" altLang="en-US" sz="1100" dirty="0" smtClean="0">
                <a:latin typeface="Arial" charset="0"/>
                <a:sym typeface="Symbol" pitchFamily="18" charset="2"/>
              </a:rPr>
              <a:t> </a:t>
            </a:r>
            <a:r>
              <a:rPr lang="en-US" altLang="en-US" sz="1100" dirty="0">
                <a:latin typeface="Arial" charset="0"/>
                <a:sym typeface="Symbol" pitchFamily="18" charset="2"/>
              </a:rPr>
              <a:t>recycleagplastics.css.cals.cornell.edu</a:t>
            </a:r>
            <a:r>
              <a:rPr lang="en-US" altLang="en-US" sz="1000" dirty="0" smtClean="0">
                <a:latin typeface="Arial" charset="0"/>
                <a:sym typeface="Symbol" pitchFamily="18" charset="2"/>
              </a:rPr>
              <a:t> </a:t>
            </a:r>
          </a:p>
          <a:p>
            <a:pPr algn="ctr"/>
            <a:r>
              <a:rPr lang="en-US" altLang="en-US" sz="1000" dirty="0" smtClean="0">
                <a:latin typeface="Arial" charset="0"/>
                <a:sym typeface="Symbol" pitchFamily="18" charset="2"/>
              </a:rPr>
              <a:t>Funding </a:t>
            </a:r>
            <a:r>
              <a:rPr lang="en-US" altLang="en-US" sz="1000" dirty="0">
                <a:latin typeface="Arial" charset="0"/>
                <a:sym typeface="Symbol" pitchFamily="18" charset="2"/>
              </a:rPr>
              <a:t>provided from the NYS Environmental Protection </a:t>
            </a:r>
            <a:r>
              <a:rPr lang="en-US" altLang="en-US" sz="1000" dirty="0" smtClean="0">
                <a:latin typeface="Arial" charset="0"/>
                <a:sym typeface="Symbol" pitchFamily="18" charset="2"/>
              </a:rPr>
              <a:t>Fund</a:t>
            </a:r>
          </a:p>
          <a:p>
            <a:pPr algn="ctr"/>
            <a:r>
              <a:rPr lang="en-US" altLang="en-US" sz="1000" dirty="0" smtClean="0">
                <a:latin typeface="Arial" charset="0"/>
                <a:sym typeface="Symbol" pitchFamily="18" charset="2"/>
              </a:rPr>
              <a:t>Cornell University is an equal opportunity, affirmative action educator and employer. ©2014 Cornell University</a:t>
            </a:r>
            <a:endParaRPr lang="en-US" altLang="en-US" sz="1000" dirty="0">
              <a:latin typeface="Arial" charset="0"/>
            </a:endParaRPr>
          </a:p>
        </p:txBody>
      </p:sp>
      <p:pic>
        <p:nvPicPr>
          <p:cNvPr id="3079" name="Picture 1032" descr="wmired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14554200"/>
            <a:ext cx="4222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12738" y="1665238"/>
            <a:ext cx="944086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b="1" dirty="0">
                <a:latin typeface="Arial" charset="0"/>
                <a:cs typeface="Arial" charset="0"/>
              </a:rPr>
              <a:t>Preparing Bunker Covers and Silage </a:t>
            </a:r>
            <a:r>
              <a:rPr lang="en-US" altLang="en-US" b="1" dirty="0" smtClean="0">
                <a:latin typeface="Arial" charset="0"/>
                <a:cs typeface="Arial" charset="0"/>
              </a:rPr>
              <a:t>Bags for </a:t>
            </a:r>
            <a:r>
              <a:rPr lang="en-US" altLang="en-US" b="1" dirty="0">
                <a:latin typeface="Arial" charset="0"/>
                <a:cs typeface="Arial" charset="0"/>
              </a:rPr>
              <a:t>Recycling</a:t>
            </a:r>
          </a:p>
          <a:p>
            <a:pPr algn="ctr"/>
            <a:r>
              <a:rPr lang="en-US" altLang="en-US" sz="2000" i="1" dirty="0">
                <a:latin typeface="Arial" charset="0"/>
                <a:cs typeface="Arial" charset="0"/>
              </a:rPr>
              <a:t>“</a:t>
            </a:r>
            <a:r>
              <a:rPr lang="en-US" sz="2000" i="1" dirty="0">
                <a:latin typeface="Arial" charset="0"/>
                <a:cs typeface="Arial" charset="0"/>
              </a:rPr>
              <a:t>It’s become routine to prepare plastic for </a:t>
            </a:r>
            <a:r>
              <a:rPr lang="en-US" sz="2000" i="1" dirty="0" smtClean="0">
                <a:latin typeface="Arial" charset="0"/>
                <a:cs typeface="Arial" charset="0"/>
              </a:rPr>
              <a:t>recycling and </a:t>
            </a:r>
            <a:r>
              <a:rPr lang="en-US" sz="2000" i="1" dirty="0">
                <a:latin typeface="Arial" charset="0"/>
                <a:cs typeface="Arial" charset="0"/>
              </a:rPr>
              <a:t>there’s </a:t>
            </a:r>
            <a:r>
              <a:rPr lang="en-US" sz="2000" i="1" dirty="0" smtClean="0">
                <a:latin typeface="Arial" charset="0"/>
                <a:cs typeface="Arial" charset="0"/>
              </a:rPr>
              <a:t>no plastic </a:t>
            </a:r>
          </a:p>
          <a:p>
            <a:pPr algn="ctr"/>
            <a:r>
              <a:rPr lang="en-US" sz="2000" i="1" dirty="0" smtClean="0">
                <a:latin typeface="Arial" charset="0"/>
                <a:cs typeface="Arial" charset="0"/>
              </a:rPr>
              <a:t>blowing around the fields anymore.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”</a:t>
            </a:r>
            <a:endParaRPr lang="en-US" altLang="en-US" sz="2000" i="1" dirty="0">
              <a:latin typeface="Arial" charset="0"/>
              <a:cs typeface="Arial" charset="0"/>
            </a:endParaRPr>
          </a:p>
        </p:txBody>
      </p:sp>
      <p:pic>
        <p:nvPicPr>
          <p:cNvPr id="3081" name="Picture 17"/>
          <p:cNvPicPr>
            <a:picLocks/>
          </p:cNvPicPr>
          <p:nvPr/>
        </p:nvPicPr>
        <p:blipFill>
          <a:blip r:embed="rId5" cstate="print"/>
          <a:srcRect l="4744" t="13361" r="16228" b="11043"/>
          <a:stretch>
            <a:fillRect/>
          </a:stretch>
        </p:blipFill>
        <p:spPr bwMode="auto">
          <a:xfrm>
            <a:off x="428625" y="9367838"/>
            <a:ext cx="2971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992"/>
          <p:cNvSpPr>
            <a:spLocks noChangeArrowheads="1"/>
          </p:cNvSpPr>
          <p:nvPr/>
        </p:nvSpPr>
        <p:spPr bwMode="auto">
          <a:xfrm>
            <a:off x="6629399" y="3048000"/>
            <a:ext cx="3021013" cy="1899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9525">
            <a:solidFill>
              <a:srgbClr val="00664D"/>
            </a:solidFill>
            <a:miter lim="800000"/>
            <a:headEnd/>
            <a:tailEnd/>
          </a:ln>
          <a:effectLst/>
          <a:extLst/>
        </p:spPr>
        <p:txBody>
          <a:bodyPr wrap="square" lIns="31603" tIns="15801" rIns="31603" bIns="15801">
            <a:spAutoFit/>
          </a:bodyPr>
          <a:lstStyle>
            <a:lvl1pPr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9688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79375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90563" indent="-157163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89000" indent="-157163" defTabSz="315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346200" indent="-157163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803400" indent="-157163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60600" indent="-157163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717800" indent="-157163" defTabSz="315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0325" lvl="2">
              <a:spcBef>
                <a:spcPct val="50000"/>
              </a:spcBef>
              <a:spcAft>
                <a:spcPts val="250"/>
              </a:spcAft>
              <a:defRPr/>
            </a:pPr>
            <a:r>
              <a:rPr lang="en-US" altLang="en-US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Silage Bags</a:t>
            </a:r>
          </a:p>
          <a:p>
            <a:pPr marL="60325" lvl="2">
              <a:spcBef>
                <a:spcPts val="420"/>
              </a:spcBef>
              <a:spcAft>
                <a:spcPts val="300"/>
              </a:spcAft>
              <a:defRPr/>
            </a:pPr>
            <a:r>
              <a:rPr lang="en-US" altLang="en-US" sz="1200" dirty="0" smtClean="0">
                <a:latin typeface="Arial" charset="0"/>
              </a:rPr>
              <a:t>1. Cut 3-10’ pieces off the above ground portion of the bag.</a:t>
            </a:r>
          </a:p>
          <a:p>
            <a:pPr marL="60325" lvl="2">
              <a:spcBef>
                <a:spcPts val="420"/>
              </a:spcBef>
              <a:spcAft>
                <a:spcPts val="300"/>
              </a:spcAft>
              <a:defRPr/>
            </a:pPr>
            <a:r>
              <a:rPr lang="en-US" altLang="en-US" sz="1200" dirty="0" smtClean="0">
                <a:latin typeface="Arial" charset="0"/>
              </a:rPr>
              <a:t>2. Prepare plastic immediately. If it hits the ground, it gets dirty.</a:t>
            </a:r>
          </a:p>
          <a:p>
            <a:pPr marL="60325" lvl="2">
              <a:spcBef>
                <a:spcPts val="420"/>
              </a:spcBef>
              <a:spcAft>
                <a:spcPts val="300"/>
              </a:spcAft>
              <a:defRPr/>
            </a:pPr>
            <a:r>
              <a:rPr lang="en-US" altLang="en-US" sz="1200" dirty="0" smtClean="0">
                <a:latin typeface="Arial" charset="0"/>
              </a:rPr>
              <a:t>3. Fold into pieces that fit on a pallet.</a:t>
            </a:r>
          </a:p>
          <a:p>
            <a:pPr marL="60325" lvl="2">
              <a:spcBef>
                <a:spcPts val="420"/>
              </a:spcBef>
              <a:spcAft>
                <a:spcPts val="300"/>
              </a:spcAft>
              <a:defRPr/>
            </a:pPr>
            <a:r>
              <a:rPr lang="en-US" altLang="en-US" sz="1200" dirty="0" smtClean="0">
                <a:latin typeface="Arial" charset="0"/>
              </a:rPr>
              <a:t>4. Store on pallets or in crates with weights (to compress) on top.</a:t>
            </a:r>
          </a:p>
        </p:txBody>
      </p:sp>
      <p:pic>
        <p:nvPicPr>
          <p:cNvPr id="3083" name="Picture 2"/>
          <p:cNvPicPr>
            <a:picLocks/>
          </p:cNvPicPr>
          <p:nvPr/>
        </p:nvPicPr>
        <p:blipFill>
          <a:blip r:embed="rId6" cstate="print"/>
          <a:srcRect l="18190" t="18935" r="27492" b="25360"/>
          <a:stretch>
            <a:fillRect/>
          </a:stretch>
        </p:blipFill>
        <p:spPr bwMode="auto">
          <a:xfrm>
            <a:off x="3541713" y="6097586"/>
            <a:ext cx="2971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00" y="6097587"/>
            <a:ext cx="2971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7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8613" y="6056312"/>
            <a:ext cx="2971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9"/>
          <p:cNvPicPr>
            <a:picLocks/>
          </p:cNvPicPr>
          <p:nvPr/>
        </p:nvPicPr>
        <p:blipFill>
          <a:blip r:embed="rId9" cstate="print"/>
          <a:srcRect t="9802" r="12509"/>
          <a:stretch>
            <a:fillRect/>
          </a:stretch>
        </p:blipFill>
        <p:spPr bwMode="auto">
          <a:xfrm>
            <a:off x="6705600" y="9364663"/>
            <a:ext cx="2971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5"/>
          <p:cNvPicPr>
            <a:picLocks noChangeAspect="1"/>
          </p:cNvPicPr>
          <p:nvPr/>
        </p:nvPicPr>
        <p:blipFill>
          <a:blip r:embed="rId10" cstate="print"/>
          <a:srcRect l="4092" t="18698" r="11922"/>
          <a:stretch>
            <a:fillRect/>
          </a:stretch>
        </p:blipFill>
        <p:spPr bwMode="auto">
          <a:xfrm>
            <a:off x="2895600" y="3059113"/>
            <a:ext cx="292358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0" y="3013755"/>
            <a:ext cx="266700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lvl="2">
              <a:spcBef>
                <a:spcPct val="50000"/>
              </a:spcBef>
              <a:spcAft>
                <a:spcPts val="250"/>
              </a:spcAft>
              <a:defRPr/>
            </a:pPr>
            <a:r>
              <a:rPr lang="en-US" altLang="en-US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Cutting</a:t>
            </a:r>
          </a:p>
          <a:p>
            <a:pPr marL="60325" lvl="2">
              <a:spcBef>
                <a:spcPct val="50000"/>
              </a:spcBef>
              <a:spcAft>
                <a:spcPts val="25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Cut a 3-10’ width of bunker cover off of feed, staying safely back from the edge of the feed face. </a:t>
            </a:r>
            <a:r>
              <a:rPr lang="en-US" altLang="en-US" sz="1200" dirty="0">
                <a:latin typeface="Arial" charset="0"/>
              </a:rPr>
              <a:t>Drop on clean floor of the bunker.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987" y="5257800"/>
            <a:ext cx="96250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53975"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Folding</a:t>
            </a:r>
          </a:p>
          <a:p>
            <a:pPr marL="60325" lvl="2">
              <a:spcBef>
                <a:spcPct val="50000"/>
              </a:spcBef>
              <a:spcAft>
                <a:spcPts val="250"/>
              </a:spcAft>
              <a:defRPr/>
            </a:pPr>
            <a:r>
              <a:rPr lang="en-US" altLang="en-US" sz="1200" dirty="0">
                <a:latin typeface="Arial" charset="0"/>
              </a:rPr>
              <a:t>Cross-cut in pieces not exceeding 25-30’ in length. Smaller pieces are easier to handle. Shake off loose feed; leave to “wind dry” if conditions are favorable. Fold lengthwise before folding into pieces that fit on a pallet.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325" y="8610600"/>
            <a:ext cx="928687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Storing</a:t>
            </a:r>
          </a:p>
          <a:p>
            <a:pPr>
              <a:defRPr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defRPr/>
            </a:pPr>
            <a:r>
              <a:rPr lang="en-US" altLang="en-US" sz="1200" dirty="0">
                <a:latin typeface="Arial" charset="0"/>
              </a:rPr>
              <a:t>Store on pallets or in crates with weights (to compress) on top. Or use any storage that keeps plastic clean and dry.</a:t>
            </a:r>
          </a:p>
        </p:txBody>
      </p:sp>
      <p:pic>
        <p:nvPicPr>
          <p:cNvPr id="3096" name="Picture 1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57587" y="9387840"/>
            <a:ext cx="2971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349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Points of Static Pile Butcher Residual Composting</dc:title>
  <dc:creator>Cornell Waste Management Institute</dc:creator>
  <cp:lastModifiedBy>Lauri Wellin</cp:lastModifiedBy>
  <cp:revision>163</cp:revision>
  <cp:lastPrinted>2014-07-21T12:45:33Z</cp:lastPrinted>
  <dcterms:created xsi:type="dcterms:W3CDTF">2000-11-28T13:55:56Z</dcterms:created>
  <dcterms:modified xsi:type="dcterms:W3CDTF">2014-12-10T16:22:07Z</dcterms:modified>
</cp:coreProperties>
</file>